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9" r:id="rId4"/>
    <p:sldId id="261" r:id="rId5"/>
    <p:sldId id="262" r:id="rId6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CC"/>
    <a:srgbClr val="33CC33"/>
    <a:srgbClr val="0000FF"/>
    <a:srgbClr val="663300"/>
    <a:srgbClr val="008000"/>
    <a:srgbClr val="2E6C43"/>
    <a:srgbClr val="AF1201"/>
    <a:srgbClr val="AE75A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82" y="7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6F29-68C4-484E-A01E-AD54EE38C993}" type="datetimeFigureOut">
              <a:rPr lang="ko-KR" altLang="en-US" smtClean="0"/>
              <a:pPr/>
              <a:t>2014-09-12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10F7-EC61-482A-AC2D-CCB3F319D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8.pn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24886192" descr="EMB000001f059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1208" y="899592"/>
            <a:ext cx="1323653" cy="1728192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285728" y="785786"/>
            <a:ext cx="6286544" cy="8001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76672" y="2782252"/>
            <a:ext cx="585791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천연조미료 란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음식을 만드는데 주재료가 되는 식품에 첨가해서 음식의 맛을 조절하는 물질을 말한다</a:t>
            </a:r>
          </a:p>
          <a:p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각종 건어물이나 해산물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,</a:t>
            </a:r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채소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,</a:t>
            </a:r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곡물 등을 주변에서 쉽게 구할 수 있는 재료들을 잘 말려서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곱게 갈아 주기만해도 음식의 맛을 내는 훌륭한 조미료로 활용할 쉬 있다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.</a:t>
            </a:r>
            <a:endParaRPr lang="ko-KR" altLang="en-US" sz="1100" dirty="0" smtClean="0"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콩가루와 멸치가루를 비롯해 새우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100" dirty="0" err="1" smtClean="0">
                <a:latin typeface="HY수평선M" pitchFamily="18" charset="-127"/>
                <a:ea typeface="HY수평선M" pitchFamily="18" charset="-127"/>
              </a:rPr>
              <a:t>황태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홍합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버섯 등 다양한 재료들이 천연조미료의 재료로 쓰인다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. </a:t>
            </a:r>
            <a:endParaRPr lang="ko-KR" altLang="en-US" sz="1100" dirty="0" smtClean="0"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천연조미료의 맛이 처음에는 익숙하지 않아 맛이 없다고 느낄 수 도 있지만 화학조미료에 길들여져 있던 입맛이 제대로 돌아오기까지는 적어도 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6</a:t>
            </a:r>
            <a:r>
              <a:rPr lang="ko-KR" altLang="en-US" sz="1100" dirty="0" smtClean="0">
                <a:latin typeface="HY수평선M" pitchFamily="18" charset="-127"/>
                <a:ea typeface="HY수평선M" pitchFamily="18" charset="-127"/>
              </a:rPr>
              <a:t>개월 이상이 걸리므로 천천히 적응해 가는 시간이 필요하다</a:t>
            </a:r>
            <a:r>
              <a:rPr lang="en-US" altLang="ko-KR" sz="1100" dirty="0" smtClean="0">
                <a:latin typeface="HY수평선M" pitchFamily="18" charset="-127"/>
                <a:ea typeface="HY수평선M" pitchFamily="18" charset="-127"/>
              </a:rPr>
              <a:t>.</a:t>
            </a:r>
            <a:endParaRPr kumimoji="1" lang="en-US" altLang="ko-K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696" y="500034"/>
            <a:ext cx="5469988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천연조미료</a:t>
            </a:r>
            <a:r>
              <a:rPr lang="en-US" altLang="ko-KR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짠맛은 낮추고</a:t>
            </a:r>
            <a:r>
              <a:rPr lang="en-US" altLang="ko-KR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~ </a:t>
            </a:r>
            <a:r>
              <a:rPr lang="ko-KR" altLang="en-US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감칠맛은 더하는</a:t>
            </a:r>
            <a:r>
              <a:rPr lang="en-US" altLang="ko-KR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~)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76672" y="4644008"/>
            <a:ext cx="58579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천연조미료 만드는 방법 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&amp;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메뉴 활용법</a:t>
            </a:r>
            <a:endParaRPr lang="ko-KR" altLang="en-US" sz="1400" dirty="0" smtClean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48680" y="5076056"/>
          <a:ext cx="5688632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4536504"/>
              </a:tblGrid>
              <a:tr h="720080">
                <a:tc>
                  <a:txBody>
                    <a:bodyPr/>
                    <a:lstStyle/>
                    <a:p>
                      <a:pPr latinLnBrk="1"/>
                      <a:endParaRPr lang="en-US" altLang="ko-KR" sz="1100" b="1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멸치</a:t>
                      </a:r>
                      <a:endParaRPr lang="en-US" altLang="ko-KR" sz="1100" b="1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가루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햇볕에 말리거나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후라이팬에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 살짝 볶은 후 분쇄기에 넣고 곱게 간다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♠ 메뉴활용법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: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 나물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,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수제비반죽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우거지국 등을 끓일 때 넣는다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latinLnBrk="1"/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황태</a:t>
                      </a:r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가루</a:t>
                      </a:r>
                      <a:endParaRPr lang="ko-KR" altLang="en-US" sz="11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0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황태를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잘개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잘라 살짝 복은 후 식혀서 분쇄기에 간다</a:t>
                      </a:r>
                      <a:endParaRPr lang="en-US" altLang="ko-KR" sz="100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♠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메뉴활용법 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나물국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조갯국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쇠고기무국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등 맑은 국물에 이용한다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  <a:endParaRPr lang="ko-KR" altLang="en-US" sz="1000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latinLnBrk="1"/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들깨</a:t>
                      </a:r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가루</a:t>
                      </a:r>
                      <a:endParaRPr lang="ko-KR" altLang="en-US" sz="11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깨끗이 씻어 말린 들깨를 분쇄기에 넣고</a:t>
                      </a:r>
                      <a:r>
                        <a:rPr lang="ko-KR" altLang="en-US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 갈거나</a:t>
                      </a:r>
                      <a:r>
                        <a:rPr lang="en-US" altLang="ko-KR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들깨와 물을 </a:t>
                      </a:r>
                      <a:r>
                        <a:rPr lang="en-US" altLang="ko-KR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1:3</a:t>
                      </a:r>
                      <a:r>
                        <a:rPr lang="ko-KR" altLang="en-US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의 비율로 하여 믹서에 갈아 체에 걸러 찌거기는 버리고 그 즙만 </a:t>
                      </a:r>
                      <a:r>
                        <a:rPr lang="ko-KR" altLang="en-US" sz="1000" baseline="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사용하기도한다</a:t>
                      </a:r>
                      <a:endParaRPr lang="en-US" altLang="ko-KR" sz="1000" baseline="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♠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메뉴활용법 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고사리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도라지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취나물 등 볶음 무침요리에 이용한다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  <a:endParaRPr lang="ko-KR" altLang="en-US" sz="1000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표고</a:t>
                      </a:r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가루</a:t>
                      </a:r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</a:t>
                      </a:r>
                      <a:endParaRPr lang="ko-KR" altLang="en-US" sz="11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말린 표고버섯의 먼지를 제거한 뒤 가위로 작게 자르고 분쇄기에 곱게</a:t>
                      </a:r>
                      <a:r>
                        <a:rPr lang="ko-KR" altLang="en-US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 간다</a:t>
                      </a:r>
                      <a:endParaRPr lang="en-US" altLang="ko-KR" sz="1000" baseline="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♠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메뉴활용법 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찌개류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국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볶음류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무침류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등 각종 요리에 적합하다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</a:p>
                    <a:p>
                      <a:pPr latinLnBrk="1"/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       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가루를 불고기양념장에 넣어도 맛이 좋으며 버섯기둥은 </a:t>
                      </a:r>
                      <a:endParaRPr lang="en-US" altLang="ko-KR" sz="100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        버리지 말고 모아두었다가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된장찌개등에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넣으면 좋다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endParaRPr lang="ko-KR" altLang="en-US" sz="1000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latinLnBrk="1"/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새우</a:t>
                      </a:r>
                      <a:endParaRPr lang="en-US" altLang="ko-KR" sz="11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</a:t>
                      </a:r>
                      <a:r>
                        <a:rPr lang="ko-KR" altLang="en-US" sz="11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가루</a:t>
                      </a:r>
                      <a:endParaRPr lang="ko-KR" altLang="en-US" sz="11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물에 씻어 건진 다음 찬물에 담가 우려내거나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새우의 수염과 다리를 손질한 뒤 열이 오른 프라이팬에 단시간</a:t>
                      </a:r>
                      <a:r>
                        <a:rPr lang="ko-KR" altLang="en-US" sz="1000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 볶아 분쇄기에 갈아 가루로 사용한다</a:t>
                      </a:r>
                      <a:endParaRPr lang="en-US" altLang="ko-KR" sz="1000" baseline="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ko-KR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♠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메뉴활용법 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: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해물요리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해물냉채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된장찌개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쌈장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HY수평선M" pitchFamily="18" charset="-127"/>
                          <a:ea typeface="HY수평선M" pitchFamily="18" charset="-127"/>
                        </a:rPr>
                        <a:t>맑은국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등에 넣는다 </a:t>
                      </a:r>
                      <a:endParaRPr lang="en-US" altLang="ko-KR" sz="1000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latinLnBrk="1"/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                      </a:t>
                      </a:r>
                      <a:r>
                        <a:rPr lang="ko-KR" altLang="en-US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각종 나물무침에 넣으면 나물의 맛과 향을 더욱 좋게 한다</a:t>
                      </a:r>
                      <a:r>
                        <a:rPr lang="en-US" altLang="ko-KR" sz="1000" dirty="0" smtClean="0">
                          <a:latin typeface="HY수평선M" pitchFamily="18" charset="-127"/>
                          <a:ea typeface="HY수평선M" pitchFamily="18" charset="-127"/>
                        </a:rPr>
                        <a:t>.</a:t>
                      </a:r>
                      <a:endParaRPr lang="ko-KR" altLang="en-US" sz="1000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_x24980176" descr="EMB00000c685c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688" y="5148064"/>
            <a:ext cx="576064" cy="538733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5" name="_x24980176" descr="EMB00000c685c5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688" y="5868144"/>
            <a:ext cx="568325" cy="510158"/>
          </a:xfrm>
          <a:prstGeom prst="rect">
            <a:avLst/>
          </a:prstGeo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7" name="_x137213128" descr="EMB00000c685c6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0688" y="6516216"/>
            <a:ext cx="568325" cy="512763"/>
          </a:xfrm>
          <a:prstGeom prst="rect">
            <a:avLst/>
          </a:prstGeom>
          <a:noFill/>
        </p:spPr>
      </p:pic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9" name="_x24762120" descr="EMB00000c685c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688" y="7164288"/>
            <a:ext cx="576064" cy="576064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61" name="_x137215448" descr="EMB00000c685c6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0688" y="7884368"/>
            <a:ext cx="568325" cy="565150"/>
          </a:xfrm>
          <a:prstGeom prst="rect">
            <a:avLst/>
          </a:prstGeom>
          <a:noFill/>
        </p:spPr>
      </p:pic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548680" y="1548751"/>
            <a:ext cx="585791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sz="2400" dirty="0" smtClean="0">
                <a:solidFill>
                  <a:srgbClr val="C00000"/>
                </a:solidFill>
                <a:latin typeface="HY수평선M" pitchFamily="18" charset="-127"/>
                <a:ea typeface="HY수평선M" pitchFamily="18" charset="-127"/>
              </a:rPr>
              <a:t>건강해지는 나트륨이 적은 식사</a:t>
            </a:r>
            <a:r>
              <a:rPr lang="en-US" altLang="ko-KR" sz="2400" dirty="0" smtClean="0">
                <a:solidFill>
                  <a:srgbClr val="C00000"/>
                </a:solidFill>
                <a:latin typeface="HY수평선M" pitchFamily="18" charset="-127"/>
                <a:ea typeface="HY수평선M" pitchFamily="18" charset="-127"/>
              </a:rPr>
              <a:t>!!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dirty="0" smtClean="0">
                <a:latin typeface="HY수평선M" pitchFamily="18" charset="-127"/>
                <a:ea typeface="HY수평선M" pitchFamily="18" charset="-127"/>
              </a:rPr>
              <a:t>천연조미료를 사용하면 감칠맛 더해져서 소금을 </a:t>
            </a:r>
            <a:endParaRPr lang="en-US" altLang="ko-KR" dirty="0" smtClean="0">
              <a:latin typeface="HY수평선M" pitchFamily="18" charset="-127"/>
              <a:ea typeface="HY수평선M" pitchFamily="18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dirty="0" smtClean="0">
                <a:latin typeface="HY수평선M" pitchFamily="18" charset="-127"/>
                <a:ea typeface="HY수평선M" pitchFamily="18" charset="-127"/>
              </a:rPr>
              <a:t>조금만 넣어도 맛이 좋아져 나트륨을 줄일 수 있어요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285728" y="785786"/>
            <a:ext cx="6286544" cy="8001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92696" y="539552"/>
            <a:ext cx="5469988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altLang="ko-KR" sz="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o-KR" altLang="en-US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나트륨을</a:t>
            </a:r>
            <a:r>
              <a:rPr lang="ko-KR" alt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많이 섭취하면</a:t>
            </a:r>
            <a:r>
              <a:rPr lang="en-US" altLang="ko-KR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? </a:t>
            </a:r>
          </a:p>
          <a:p>
            <a:pPr algn="ctr"/>
            <a:endParaRPr lang="ko-KR" altLang="en-US" sz="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48680" y="1516887"/>
            <a:ext cx="5857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나트륨을 많이 섭취하면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무엇이 문제인가요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2348880" y="2123728"/>
            <a:ext cx="936104" cy="5040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고혈압</a:t>
            </a:r>
            <a:endParaRPr lang="ko-KR" altLang="en-US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356992" y="2123728"/>
            <a:ext cx="2952328" cy="504056"/>
          </a:xfrm>
          <a:prstGeom prst="roundRect">
            <a:avLst/>
          </a:prstGeom>
          <a:solidFill>
            <a:srgbClr val="0BC5B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세포 속 수분을 끌어들이고 혈액량이 늘어나 혈압이 상승함 </a:t>
            </a:r>
            <a:endParaRPr lang="ko-KR" altLang="en-US" sz="12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2348880" y="2699792"/>
            <a:ext cx="936104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sz="15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뇌혈관질환</a:t>
            </a:r>
            <a:endParaRPr lang="ko-KR" altLang="en-US" sz="1500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3356992" y="2699792"/>
            <a:ext cx="2952328" cy="504056"/>
          </a:xfrm>
          <a:prstGeom prst="roundRect">
            <a:avLst/>
          </a:prstGeom>
          <a:solidFill>
            <a:srgbClr val="0BC5B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혈압이 올라감에 따라 </a:t>
            </a:r>
            <a:r>
              <a:rPr lang="ko-KR" altLang="en-US" sz="1200" dirty="0" err="1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뇌졸증</a:t>
            </a:r>
            <a:r>
              <a:rPr lang="en-US" altLang="ko-KR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협심증</a:t>
            </a:r>
            <a:r>
              <a:rPr lang="en-US" altLang="ko-KR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관상동맥질환</a:t>
            </a:r>
            <a:r>
              <a:rPr lang="en-US" altLang="ko-KR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심근경색 등의 위험 높음</a:t>
            </a:r>
            <a:endParaRPr lang="ko-KR" altLang="en-US" sz="1200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2348880" y="3275856"/>
            <a:ext cx="936104" cy="50405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sz="15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골다</a:t>
            </a:r>
            <a:endParaRPr lang="en-US" altLang="ko-KR" sz="1500" b="1" dirty="0" smtClean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  <a:p>
            <a:pPr algn="dist"/>
            <a:r>
              <a:rPr lang="ko-KR" altLang="en-US" sz="15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공증</a:t>
            </a:r>
            <a:endParaRPr lang="ko-KR" altLang="en-US" sz="1500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2348880" y="3851920"/>
            <a:ext cx="936104" cy="50405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신장병</a:t>
            </a:r>
            <a:endParaRPr lang="ko-KR" altLang="en-US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348880" y="4427984"/>
            <a:ext cx="936104" cy="504056"/>
          </a:xfrm>
          <a:prstGeom prst="roundRect">
            <a:avLst/>
          </a:prstGeom>
          <a:solidFill>
            <a:srgbClr val="AE75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암</a:t>
            </a:r>
            <a:endParaRPr lang="ko-KR" altLang="en-US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356992" y="3275856"/>
            <a:ext cx="2952328" cy="504056"/>
          </a:xfrm>
          <a:prstGeom prst="roundRect">
            <a:avLst/>
          </a:prstGeom>
          <a:solidFill>
            <a:srgbClr val="0BC5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소변을 통한 나트륨 배설 시 칼슘이 함께 배설되어 </a:t>
            </a:r>
            <a:r>
              <a:rPr lang="ko-KR" altLang="en-US" sz="1200" dirty="0" err="1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골손실</a:t>
            </a:r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 증가됨 </a:t>
            </a:r>
            <a:endParaRPr lang="ko-KR" altLang="en-US" sz="12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356992" y="3851920"/>
            <a:ext cx="2952328" cy="504056"/>
          </a:xfrm>
          <a:prstGeom prst="roundRect">
            <a:avLst/>
          </a:prstGeom>
          <a:solidFill>
            <a:srgbClr val="0BC5B3"/>
          </a:solidFill>
          <a:ln>
            <a:solidFill>
              <a:srgbClr val="B909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혈관덩어리인 신장의 조직 손상 및 수분 배설능력 감소</a:t>
            </a:r>
            <a:endParaRPr lang="ko-KR" altLang="en-US" sz="12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56992" y="4427984"/>
            <a:ext cx="2952328" cy="504056"/>
          </a:xfrm>
          <a:prstGeom prst="roundRect">
            <a:avLst/>
          </a:prstGeom>
          <a:solidFill>
            <a:srgbClr val="0BC5B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위 점막 상피세포의 손상으로 위암</a:t>
            </a:r>
            <a:r>
              <a:rPr lang="en-US" altLang="ko-KR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식도암</a:t>
            </a:r>
            <a:r>
              <a:rPr lang="en-US" altLang="ko-KR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소화기계통의 암 증가</a:t>
            </a:r>
            <a:endParaRPr lang="ko-KR" altLang="en-US" sz="12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649" name="_x142412032" descr="EMB00000c685c6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2699792"/>
            <a:ext cx="1628800" cy="2242592"/>
          </a:xfrm>
          <a:prstGeom prst="rect">
            <a:avLst/>
          </a:prstGeom>
          <a:noFill/>
        </p:spPr>
      </p:pic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764704" y="1979712"/>
            <a:ext cx="1368152" cy="60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TriangleInverted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sz="1200" dirty="0" smtClean="0">
                <a:latin typeface="HY수평선M" pitchFamily="18" charset="-127"/>
                <a:ea typeface="HY수평선M" pitchFamily="18" charset="-127"/>
              </a:rPr>
              <a:t>체내에 나트륨 </a:t>
            </a:r>
            <a:endParaRPr lang="en-US" altLang="ko-KR" sz="1200" dirty="0" smtClean="0">
              <a:latin typeface="HY수평선M" pitchFamily="18" charset="-127"/>
              <a:ea typeface="HY수평선M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sz="1200" dirty="0" smtClean="0">
                <a:latin typeface="HY수평선M" pitchFamily="18" charset="-127"/>
                <a:ea typeface="HY수평선M" pitchFamily="18" charset="-127"/>
              </a:rPr>
              <a:t>농도가 높아지면</a:t>
            </a: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548680" y="5292080"/>
            <a:ext cx="5857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나트륨을 적게 섭취 하려면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!!!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548680" y="5660227"/>
            <a:ext cx="5857916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영양표시를 꼭 확인하여 나트륨이 적은 식품을 선택한다</a:t>
            </a:r>
            <a:r>
              <a:rPr kumimoji="1" lang="en-US" altLang="ko-KR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.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1200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나트륨을 적게 섭취할 수 있는 조리법이나 메뉴를 선택한다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.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i="0" u="none" strike="noStrike" cap="none" normalizeH="0" baseline="0" dirty="0" smtClean="0">
              <a:ln>
                <a:noFill/>
              </a:ln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4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</a:t>
            </a:r>
            <a:r>
              <a:rPr kumimoji="1" lang="en-US" altLang="ko-KR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*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생선은 자반보다는 날 생선을 선택하고 소금을 뿌리지 않고 구워 양념장에 </a:t>
            </a:r>
            <a:endParaRPr kumimoji="1" lang="en-US" altLang="ko-KR" sz="1200" b="1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  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찍어 먹는다</a:t>
            </a:r>
            <a:r>
              <a:rPr kumimoji="1" lang="en-US" altLang="ko-KR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.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*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소금을 적게 넣고 향미채소나 향신료 등을 사용하여 맛을 낸다</a:t>
            </a:r>
            <a:endParaRPr kumimoji="1" lang="en-US" altLang="ko-KR" sz="1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*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가공식품은 </a:t>
            </a:r>
            <a:r>
              <a:rPr kumimoji="1" lang="ko-KR" altLang="en-US" sz="1200" b="1" dirty="0" err="1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스프의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양을 적게 넣고 햄과 고기는 데쳐 조리한다</a:t>
            </a:r>
            <a:endParaRPr kumimoji="1" lang="en-US" altLang="ko-KR" sz="1200" b="1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</a:t>
            </a:r>
            <a:r>
              <a:rPr kumimoji="1" lang="en-US" altLang="ko-KR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*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음식의 간은 조리 마지막 단계에서 한다</a:t>
            </a:r>
            <a:endParaRPr kumimoji="1" lang="en-US" altLang="ko-KR" sz="1200" b="1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dirty="0" smtClean="0">
              <a:solidFill>
                <a:schemeClr val="tx2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*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 </a:t>
            </a:r>
            <a:r>
              <a:rPr kumimoji="1" lang="ko-KR" altLang="en-US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배출 식품과 함께 먹는 습관을 갖는다</a:t>
            </a:r>
            <a:endParaRPr kumimoji="1" lang="en-US" altLang="ko-KR" sz="1200" b="1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 </a:t>
            </a:r>
            <a:r>
              <a:rPr kumimoji="1" lang="en-US" altLang="ko-KR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(</a:t>
            </a:r>
            <a:r>
              <a:rPr kumimoji="1" lang="ko-KR" altLang="en-US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칼륨이 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비교적 많이 함유된</a:t>
            </a:r>
            <a:r>
              <a:rPr kumimoji="1" lang="ko-KR" altLang="en-US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우유</a:t>
            </a:r>
            <a:r>
              <a:rPr kumimoji="1" lang="en-US" altLang="ko-KR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, </a:t>
            </a:r>
            <a:r>
              <a:rPr kumimoji="1" lang="ko-KR" altLang="en-US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바나나 등</a:t>
            </a:r>
            <a:r>
              <a:rPr kumimoji="1" lang="en-US" altLang="ko-KR" sz="12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120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국 그릇은 작은 그릇으로 바꾸고 국물을 적게 먹는다</a:t>
            </a:r>
            <a:r>
              <a:rPr kumimoji="1" lang="en-US" altLang="ko-KR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.</a:t>
            </a:r>
            <a:endParaRPr kumimoji="1" lang="en-US" altLang="ko-KR" sz="1400" b="1" i="0" u="none" strike="noStrike" cap="none" normalizeH="0" baseline="0" dirty="0" smtClean="0">
              <a:ln>
                <a:noFill/>
              </a:ln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_x24886192" descr="EMB00000c685c6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6" y="1331640"/>
            <a:ext cx="432048" cy="576064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285728" y="785786"/>
            <a:ext cx="6286544" cy="8001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92696" y="539552"/>
            <a:ext cx="5469988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altLang="ko-KR" sz="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o-KR" altLang="en-US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소금이란</a:t>
            </a:r>
            <a:r>
              <a:rPr lang="ko-KR" alt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 </a:t>
            </a:r>
            <a:r>
              <a:rPr lang="en-US" altLang="ko-KR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?</a:t>
            </a:r>
          </a:p>
          <a:p>
            <a:pPr algn="ctr"/>
            <a:endParaRPr lang="ko-KR" altLang="en-US" sz="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980728" y="1835696"/>
            <a:ext cx="4968552" cy="792088"/>
          </a:xfrm>
          <a:prstGeom prst="roundRect">
            <a:avLst/>
          </a:prstGeom>
          <a:solidFill>
            <a:srgbClr val="AE75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ko-KR" altLang="en-US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소금의  주성분은 </a:t>
            </a:r>
            <a:r>
              <a:rPr lang="ko-KR" altLang="en-US" sz="1400" b="1" dirty="0" err="1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염화나트륨</a:t>
            </a:r>
            <a:r>
              <a:rPr lang="ko-KR" altLang="en-US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lang="en-US" altLang="ko-KR" sz="1400" b="1" dirty="0" err="1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NaCl</a:t>
            </a:r>
            <a:r>
              <a:rPr lang="en-US" altLang="ko-KR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) </a:t>
            </a:r>
            <a:r>
              <a:rPr lang="ko-KR" altLang="en-US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으로</a:t>
            </a:r>
            <a:r>
              <a:rPr lang="en-US" altLang="ko-KR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나트륨</a:t>
            </a:r>
            <a:r>
              <a:rPr lang="en-US" altLang="ko-KR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(Na) 40%, </a:t>
            </a:r>
          </a:p>
          <a:p>
            <a:r>
              <a:rPr lang="ko-KR" altLang="en-US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염소</a:t>
            </a:r>
            <a:r>
              <a:rPr lang="en-US" altLang="ko-KR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lang="en-US" altLang="ko-KR" sz="1400" b="1" dirty="0" err="1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Cl</a:t>
            </a:r>
            <a:r>
              <a:rPr lang="en-US" altLang="ko-KR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) 60% </a:t>
            </a:r>
            <a:r>
              <a:rPr lang="ko-KR" altLang="en-US" sz="1400" b="1" dirty="0" smtClean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로 구성됨</a:t>
            </a:r>
            <a:endParaRPr lang="en-US" altLang="ko-KR" sz="1400" b="1" dirty="0" smtClean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  <a:p>
            <a:endParaRPr lang="ko-KR" altLang="en-US" sz="1400" b="1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620688" y="1331640"/>
            <a:ext cx="40324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소금 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(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)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의 생리적 기능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pic>
        <p:nvPicPr>
          <p:cNvPr id="44" name="_x24886192" descr="EMB00000c685c6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6" y="4644008"/>
            <a:ext cx="432048" cy="576064"/>
          </a:xfrm>
          <a:prstGeom prst="rect">
            <a:avLst/>
          </a:prstGeom>
          <a:noFill/>
        </p:spPr>
      </p:pic>
      <p:sp>
        <p:nvSpPr>
          <p:cNvPr id="48" name="가로로 말린 두루마리 모양 47"/>
          <p:cNvSpPr/>
          <p:nvPr/>
        </p:nvSpPr>
        <p:spPr>
          <a:xfrm>
            <a:off x="2204864" y="2267744"/>
            <a:ext cx="3528392" cy="720080"/>
          </a:xfrm>
          <a:prstGeom prst="horizontalScroll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</a:rPr>
              <a:t>소금 </a:t>
            </a:r>
            <a:r>
              <a:rPr lang="en-US" altLang="ko-KR" sz="15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</a:rPr>
              <a:t>1g(1,000mg) = </a:t>
            </a:r>
            <a:r>
              <a:rPr lang="ko-KR" altLang="en-US" sz="15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</a:rPr>
              <a:t>나트륨</a:t>
            </a:r>
            <a:r>
              <a:rPr lang="en-US" altLang="ko-KR" sz="15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</a:rPr>
              <a:t> 400mg</a:t>
            </a:r>
            <a:endParaRPr lang="ko-KR" altLang="en-US" sz="1500" b="1" dirty="0">
              <a:solidFill>
                <a:srgbClr val="0000FF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620688" y="4644008"/>
            <a:ext cx="40324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소금의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필요량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620688" y="3059832"/>
            <a:ext cx="58579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나트륨은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우리의 몸의 혈액을 비롯한 수분량 조절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체액의 산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알칼리 평형유지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신경자극 전달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및 근육 수축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세포에 영양성분 전달을 돕는 등 건강과 생명을 유지하는데 꼭 필요한 영양소임</a:t>
            </a:r>
            <a:endParaRPr lang="en-US" altLang="ko-KR" sz="1400" dirty="0" smtClean="0">
              <a:latin typeface="HY수평선M" pitchFamily="18" charset="-127"/>
              <a:ea typeface="HY수평선M" pitchFamily="18" charset="-127"/>
            </a:endParaRPr>
          </a:p>
          <a:p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r>
              <a:rPr kumimoji="1" lang="ko-KR" altLang="en-US" sz="1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그러나</a:t>
            </a:r>
            <a:r>
              <a:rPr kumimoji="1" lang="en-US" altLang="ko-KR" sz="1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, </a:t>
            </a:r>
            <a:r>
              <a:rPr kumimoji="1" lang="ko-KR" altLang="en-US" sz="1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나트륨을 과다 섭취하면 건강에 해로움</a:t>
            </a:r>
            <a:endParaRPr kumimoji="1" lang="en-US" altLang="ko-KR" sz="1400" b="0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</p:txBody>
      </p: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548680" y="5076056"/>
            <a:ext cx="5857916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생채기능 유지를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6633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위해서는 소금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6633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1g 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663300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정도만 필요함</a:t>
            </a:r>
            <a:endParaRPr kumimoji="1" lang="en-US" altLang="ko-KR" sz="1400" b="1" dirty="0" smtClean="0">
              <a:solidFill>
                <a:srgbClr val="66330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i="0" u="none" strike="noStrike" cap="none" normalizeH="0" dirty="0" smtClean="0">
              <a:ln>
                <a:noFill/>
              </a:ln>
              <a:solidFill>
                <a:srgbClr val="663300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baseline="0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소금섭취 권장량</a:t>
            </a:r>
            <a:r>
              <a:rPr kumimoji="1" lang="en-US" altLang="ko-KR" sz="1400" b="1" baseline="0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(1</a:t>
            </a:r>
            <a:r>
              <a:rPr kumimoji="1" lang="ko-KR" altLang="en-US" sz="1400" b="1" baseline="0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일</a:t>
            </a:r>
            <a:r>
              <a:rPr kumimoji="1" lang="en-US" altLang="ko-KR" sz="1400" b="1" baseline="0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baseline="0" dirty="0" smtClean="0">
              <a:solidFill>
                <a:srgbClr val="66330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400" b="1" i="0" u="none" strike="noStrike" cap="none" normalizeH="0" dirty="0" smtClean="0">
                <a:ln>
                  <a:noFill/>
                </a:ln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세계보건기구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5g(</a:t>
            </a:r>
            <a:r>
              <a:rPr kumimoji="1" lang="ko-KR" altLang="en-US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 </a:t>
            </a:r>
            <a:r>
              <a:rPr kumimoji="1" lang="en-US" altLang="ko-KR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2,000mg)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한국영양학회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목표량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5g(</a:t>
            </a:r>
            <a:r>
              <a:rPr kumimoji="1" lang="ko-KR" altLang="en-US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 </a:t>
            </a:r>
            <a:r>
              <a:rPr kumimoji="1" lang="en-US" altLang="ko-KR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2,000mg)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한국인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섭취권장량 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10g</a:t>
            </a:r>
            <a:r>
              <a:rPr kumimoji="1" lang="ko-KR" altLang="en-US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이하</a:t>
            </a:r>
            <a:r>
              <a:rPr kumimoji="1" lang="en-US" altLang="ko-K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(</a:t>
            </a:r>
            <a:r>
              <a:rPr kumimoji="1" lang="ko-KR" altLang="en-US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 </a:t>
            </a:r>
            <a:r>
              <a:rPr kumimoji="1" lang="en-US" altLang="ko-KR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4,000mg</a:t>
            </a:r>
            <a:r>
              <a:rPr kumimoji="1" lang="ko-KR" altLang="en-US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이하</a:t>
            </a:r>
            <a:r>
              <a:rPr kumimoji="1" lang="en-US" altLang="ko-KR" sz="1400" b="1" dirty="0" smtClean="0">
                <a:solidFill>
                  <a:srgbClr val="0000FF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그러나</a:t>
            </a:r>
            <a:r>
              <a:rPr kumimoji="1" lang="en-US" altLang="ko-KR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, </a:t>
            </a: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한국인은 </a:t>
            </a:r>
            <a:r>
              <a:rPr kumimoji="1" lang="en-US" altLang="ko-KR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12.1g </a:t>
            </a: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의 소금</a:t>
            </a:r>
            <a:r>
              <a:rPr kumimoji="1" lang="en-US" altLang="ko-KR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(</a:t>
            </a: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 </a:t>
            </a:r>
            <a:r>
              <a:rPr kumimoji="1" lang="en-US" altLang="ko-KR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4,878mg)</a:t>
            </a:r>
            <a:r>
              <a:rPr kumimoji="1" lang="ko-KR" altLang="en-US" sz="1400" b="1" dirty="0" smtClean="0"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을 섭취하고 있음</a:t>
            </a:r>
            <a:endParaRPr kumimoji="1" lang="en-US" altLang="ko-KR" sz="1400" b="1" dirty="0" smtClean="0"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</p:txBody>
      </p:sp>
      <p:pic>
        <p:nvPicPr>
          <p:cNvPr id="28676" name="Picture 4" descr="http://tv02.search.naver.net/ugc?t=470x180&amp;q=http://blogfiles.naver.net/20140807_164/rlavudwn2_1407406377802n0zkD_PNG/%B3%AA%C6%AE%B7%FD4.png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/>
          <a:stretch>
            <a:fillRect/>
          </a:stretch>
        </p:blipFill>
        <p:spPr bwMode="auto">
          <a:xfrm>
            <a:off x="620688" y="6876256"/>
            <a:ext cx="2664296" cy="1714500"/>
          </a:xfrm>
          <a:prstGeom prst="rect">
            <a:avLst/>
          </a:prstGeom>
          <a:noFill/>
          <a:ln w="31750" cmpd="sng">
            <a:solidFill>
              <a:schemeClr val="tx2">
                <a:lumMod val="75000"/>
              </a:schemeClr>
            </a:solidFill>
          </a:ln>
        </p:spPr>
      </p:pic>
      <p:pic>
        <p:nvPicPr>
          <p:cNvPr id="28680" name="Picture 8" descr="http://tv02.search.naver.net/ugc?t=470x180&amp;q=http://blogfiles.naver.net/20140731_9/kpop9090_1406803058747lBcVy_PNG/nljh9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6876256"/>
            <a:ext cx="2808312" cy="1728192"/>
          </a:xfrm>
          <a:prstGeom prst="rect">
            <a:avLst/>
          </a:prstGeom>
          <a:noFill/>
          <a:ln w="3175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http://tv01.search.naver.net/ugc?t=470x180&amp;q=http://blogfiles.naver.net/20140106_269/inuricw_1388976990317MKVGX_JPEG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72" y="6444208"/>
            <a:ext cx="2232248" cy="2290564"/>
          </a:xfrm>
          <a:prstGeom prst="rect">
            <a:avLst/>
          </a:prstGeom>
          <a:noFill/>
        </p:spPr>
      </p:pic>
      <p:pic>
        <p:nvPicPr>
          <p:cNvPr id="30724" name="Picture 4" descr="http://tv01.search.naver.net/ugc?t=470x180&amp;q=http://blogfiles.naver.net/20121024_158/twingklepb_1351038125310r836W_JPEG/%B9%E4%BB%F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9120" y="1331640"/>
            <a:ext cx="2016224" cy="2808312"/>
          </a:xfrm>
          <a:prstGeom prst="rect">
            <a:avLst/>
          </a:prstGeom>
          <a:noFill/>
        </p:spPr>
      </p:pic>
      <p:pic>
        <p:nvPicPr>
          <p:cNvPr id="28673" name="_x24886192" descr="EMB00000c685c6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696" y="1547664"/>
            <a:ext cx="720080" cy="792088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285728" y="785786"/>
            <a:ext cx="6286544" cy="8001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92696" y="539552"/>
            <a:ext cx="5469988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altLang="ko-KR" sz="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o-KR" altLang="en-US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소금 줄이기  실천지침</a:t>
            </a:r>
            <a:r>
              <a:rPr lang="en-US" altLang="ko-KR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!!!</a:t>
            </a:r>
            <a:endParaRPr lang="en-US" altLang="ko-KR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Y수평선M" pitchFamily="18" charset="-127"/>
              <a:ea typeface="HY수평선M" pitchFamily="18" charset="-127"/>
            </a:endParaRPr>
          </a:p>
          <a:p>
            <a:pPr algn="ctr"/>
            <a:endParaRPr lang="ko-KR" altLang="en-US" sz="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692696" y="1547664"/>
            <a:ext cx="38884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en-US" altLang="ko-KR" sz="2400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소금의 양을 조금씩 줄여</a:t>
            </a:r>
            <a:endParaRPr kumimoji="1" lang="en-US" altLang="ko-KR" b="1" dirty="0" smtClean="0">
              <a:solidFill>
                <a:srgbClr val="7030A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 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서서히 싱거운 맛에 익숙해 </a:t>
            </a:r>
            <a:endParaRPr kumimoji="1" lang="en-US" altLang="ko-KR" b="1" dirty="0" smtClean="0">
              <a:solidFill>
                <a:srgbClr val="7030A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   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지도록 합니다  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620688" y="2627784"/>
            <a:ext cx="5472608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식사할 때의 소금감량 실천지침 </a:t>
            </a:r>
            <a:r>
              <a:rPr kumimoji="1" lang="en-US" altLang="ko-KR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5</a:t>
            </a:r>
            <a:r>
              <a:rPr kumimoji="1" lang="ko-KR" altLang="en-US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가지 </a:t>
            </a:r>
            <a:endParaRPr kumimoji="1" lang="en-US" altLang="ko-KR" b="1" dirty="0" smtClean="0">
              <a:solidFill>
                <a:srgbClr val="66330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dirty="0" smtClean="0">
              <a:solidFill>
                <a:srgbClr val="66330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>
              <a:buFont typeface="Wingdings" pitchFamily="2" charset="2"/>
              <a:buChar char="v"/>
            </a:pP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하루 한끼는 김치 대신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생채소와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쌈장을 먹는다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튀김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전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구운 생선 및 회는 양념장에 살짝 찍어 먹는다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국그릇은 작은 그릇으로 바꾸고 국물을 적게 먹는다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외식시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탕 종류를 먹을 때는 소금보다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후춧가루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고춧가루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</a:p>
          <a:p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  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파 등을 먼저 넣는다 </a:t>
            </a:r>
            <a:endParaRPr lang="en-US" altLang="ko-KR" sz="1400" dirty="0" smtClean="0">
              <a:latin typeface="HY수평선M" pitchFamily="18" charset="-127"/>
              <a:ea typeface="HY수평선M" pitchFamily="18" charset="-127"/>
            </a:endParaRPr>
          </a:p>
          <a:p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메뉴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주문시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소금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혹은 소스나 양념 등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)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을 넣지 않도록 요청하고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</a:p>
          <a:p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  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식당에서 추가로 사용하는 소금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장류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소스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드레싱을 줄인다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620688" y="5220072"/>
            <a:ext cx="5832648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식품선택 </a:t>
            </a:r>
            <a:r>
              <a:rPr kumimoji="1" lang="ko-KR" altLang="en-US" b="1" dirty="0" err="1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할때의</a:t>
            </a:r>
            <a:r>
              <a:rPr kumimoji="1" lang="ko-KR" altLang="en-US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소금감량 실천지침 </a:t>
            </a:r>
            <a:r>
              <a:rPr kumimoji="1" lang="en-US" altLang="ko-KR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5</a:t>
            </a:r>
            <a:r>
              <a:rPr kumimoji="1" lang="ko-KR" altLang="en-US" b="1" dirty="0" smtClean="0">
                <a:solidFill>
                  <a:srgbClr val="66330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가지 </a:t>
            </a:r>
            <a:endParaRPr kumimoji="1" lang="en-US" altLang="ko-KR" b="1" dirty="0" smtClean="0">
              <a:solidFill>
                <a:srgbClr val="66330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b="1" dirty="0" smtClean="0">
              <a:solidFill>
                <a:srgbClr val="663300"/>
              </a:solidFill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kumimoji="1" lang="en-US" altLang="ko-KR" sz="5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itchFamily="18" charset="-127"/>
              <a:ea typeface="HY수평선M" pitchFamily="18" charset="-127"/>
              <a:cs typeface="굴림" pitchFamily="50" charset="-127"/>
            </a:endParaRPr>
          </a:p>
          <a:p>
            <a:pPr>
              <a:buFont typeface="Wingdings" pitchFamily="2" charset="2"/>
              <a:buChar char="v"/>
            </a:pP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가공식품보다는 가능한 자연식품을 선택한다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가공식품은 영양표시를 꼭 읽고 나트륨의 함량이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적은것을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선택한다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생선은 자반보다는 날 생선을 선택한다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장아찌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젓갈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염장미역 등 염장식품을 되도록 선택하지 않는다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양념은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저염간장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저염된장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저나트륨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소금 등 </a:t>
            </a:r>
            <a:r>
              <a:rPr lang="ko-KR" altLang="en-US" sz="1400" dirty="0" err="1" smtClean="0">
                <a:latin typeface="HY수평선M" pitchFamily="18" charset="-127"/>
                <a:ea typeface="HY수평선M" pitchFamily="18" charset="-127"/>
              </a:rPr>
              <a:t>저염제품을</a:t>
            </a:r>
            <a:r>
              <a:rPr lang="ko-KR" altLang="en-US" sz="1400" dirty="0" smtClean="0">
                <a:latin typeface="HY수평선M" pitchFamily="18" charset="-127"/>
                <a:ea typeface="HY수평선M" pitchFamily="18" charset="-127"/>
              </a:rPr>
              <a:t> 선택한다</a:t>
            </a:r>
            <a:r>
              <a:rPr lang="en-US" altLang="ko-KR" sz="1400" dirty="0" smtClean="0">
                <a:latin typeface="HY수평선M" pitchFamily="18" charset="-127"/>
                <a:ea typeface="HY수평선M" pitchFamily="18" charset="-127"/>
              </a:rPr>
              <a:t>.</a:t>
            </a:r>
          </a:p>
          <a:p>
            <a:endParaRPr lang="en-US" altLang="ko-KR" sz="500" dirty="0" smtClean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                                (</a:t>
            </a:r>
            <a:r>
              <a:rPr lang="ko-KR" altLang="en-US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단</a:t>
            </a:r>
            <a:r>
              <a:rPr lang="en-US" altLang="ko-KR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 err="1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저나트륨</a:t>
            </a:r>
            <a:r>
              <a:rPr lang="ko-KR" altLang="en-US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 소금은 혈압을 낮추는 약물을  </a:t>
            </a:r>
            <a:endParaRPr lang="en-US" altLang="ko-KR" sz="1400" dirty="0" smtClean="0">
              <a:solidFill>
                <a:srgbClr val="FF0000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                                </a:t>
            </a:r>
            <a:r>
              <a:rPr lang="ko-KR" altLang="en-US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복용하거나</a:t>
            </a:r>
            <a:r>
              <a:rPr lang="en-US" altLang="ko-KR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신장기능이 저하되는 환자의 경우       </a:t>
            </a:r>
            <a:endParaRPr lang="en-US" altLang="ko-KR" sz="1400" dirty="0" smtClean="0">
              <a:solidFill>
                <a:srgbClr val="FF0000"/>
              </a:solidFill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                                 </a:t>
            </a:r>
            <a:r>
              <a:rPr lang="ko-KR" altLang="en-US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의사의 지시를 따라 사용해야 함</a:t>
            </a:r>
            <a:r>
              <a:rPr lang="en-US" altLang="ko-KR" sz="1400" dirty="0" smtClean="0">
                <a:solidFill>
                  <a:srgbClr val="FF0000"/>
                </a:solidFill>
                <a:latin typeface="HY수평선M" pitchFamily="18" charset="-127"/>
                <a:ea typeface="HY수평선M" pitchFamily="18" charset="-127"/>
              </a:rPr>
              <a:t>)</a:t>
            </a:r>
          </a:p>
          <a:p>
            <a:endParaRPr lang="en-US" altLang="ko-KR" sz="1400" dirty="0" smtClean="0">
              <a:latin typeface="HY수평선M" pitchFamily="18" charset="-127"/>
              <a:ea typeface="HY수평선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_x24886192" descr="EMB00000c685c6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6" y="1691680"/>
            <a:ext cx="702078" cy="936104"/>
          </a:xfrm>
          <a:prstGeom prst="rect">
            <a:avLst/>
          </a:prstGeom>
          <a:noFill/>
        </p:spPr>
      </p:pic>
      <p:pic>
        <p:nvPicPr>
          <p:cNvPr id="26" name="_x24886192" descr="EMB00000c685c6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6" y="5508104"/>
            <a:ext cx="702078" cy="936104"/>
          </a:xfrm>
          <a:prstGeom prst="rect">
            <a:avLst/>
          </a:prstGeom>
          <a:noFill/>
        </p:spPr>
      </p:pic>
      <p:pic>
        <p:nvPicPr>
          <p:cNvPr id="30722" name="Picture 2" descr="http://tv01.search.naver.net/ugc?t=470x180&amp;q=http://cafefiles.naver.net/20140330_286/ahn3693_1396179451102qXTyd_PNG/%C1%A9%B8%AE%C0%FA%BF%E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7232" y="4499992"/>
            <a:ext cx="360040" cy="765021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285728" y="785786"/>
            <a:ext cx="6286544" cy="8001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92696" y="467544"/>
            <a:ext cx="5469988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altLang="ko-KR" sz="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o-KR" altLang="en-US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나트륨이 많은 음식 </a:t>
            </a:r>
            <a:r>
              <a:rPr lang="en-US" altLang="ko-KR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?</a:t>
            </a:r>
          </a:p>
          <a:p>
            <a:pPr algn="ctr"/>
            <a:r>
              <a:rPr lang="ko-KR" altLang="en-US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나트륨 배출을 도와주는 음식</a:t>
            </a:r>
            <a:r>
              <a:rPr lang="en-US" altLang="ko-KR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수평선M" pitchFamily="18" charset="-127"/>
                <a:ea typeface="HY수평선M" pitchFamily="18" charset="-127"/>
              </a:rPr>
              <a:t>?</a:t>
            </a:r>
            <a:endParaRPr lang="en-US" altLang="ko-KR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Y수평선M" pitchFamily="18" charset="-127"/>
              <a:ea typeface="HY수평선M" pitchFamily="18" charset="-127"/>
            </a:endParaRPr>
          </a:p>
          <a:p>
            <a:pPr algn="ctr"/>
            <a:endParaRPr lang="ko-KR" altLang="en-US" sz="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" name="Picture 12" descr="http://postfiles11.naver.net/20130703_154/kert5070_137282549678912n2U_JPEG/chosun_com_20130703_132358.jpg?type=w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80" y="2555776"/>
            <a:ext cx="5688632" cy="2880320"/>
          </a:xfrm>
          <a:prstGeom prst="rect">
            <a:avLst/>
          </a:prstGeom>
          <a:noFill/>
        </p:spPr>
      </p:pic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620688" y="1835696"/>
            <a:ext cx="40324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 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외식 음식의 </a:t>
            </a:r>
            <a:r>
              <a:rPr kumimoji="1" lang="ko-KR" altLang="en-US" b="1" dirty="0" err="1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나트륨량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692696" y="5580112"/>
            <a:ext cx="53285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224338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</a:t>
            </a:r>
            <a:r>
              <a:rPr kumimoji="1" lang="en-US" altLang="ko-KR" sz="2400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?</a:t>
            </a:r>
            <a:r>
              <a:rPr kumimoji="1" lang="en-US" altLang="ko-KR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   </a:t>
            </a:r>
            <a:r>
              <a:rPr kumimoji="1" lang="ko-KR" altLang="en-US" b="1" dirty="0" smtClean="0">
                <a:solidFill>
                  <a:srgbClr val="7030A0"/>
                </a:solidFill>
                <a:latin typeface="HY수평선M" pitchFamily="18" charset="-127"/>
                <a:ea typeface="HY수평선M" pitchFamily="18" charset="-127"/>
                <a:cs typeface="굴림" pitchFamily="50" charset="-127"/>
              </a:rPr>
              <a:t>칼륨이 성분이 많아 나트륨 배출에 좋은 음식</a:t>
            </a:r>
            <a:endParaRPr lang="ko-KR" altLang="en-US" dirty="0" smtClean="0">
              <a:solidFill>
                <a:srgbClr val="7030A0"/>
              </a:solidFill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620688" y="6228184"/>
          <a:ext cx="5688630" cy="23906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36104"/>
                <a:gridCol w="960106"/>
                <a:gridCol w="948105"/>
                <a:gridCol w="948105"/>
                <a:gridCol w="948105"/>
                <a:gridCol w="948105"/>
              </a:tblGrid>
              <a:tr h="806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3743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감자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고구마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바나나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오이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양파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늙은호박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78128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428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오렌지</a:t>
                      </a:r>
                      <a:endParaRPr lang="ko-KR" altLang="en-US" sz="12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수평선M" pitchFamily="18" charset="-127"/>
                          <a:ea typeface="HY수평선M" pitchFamily="18" charset="-127"/>
                        </a:rPr>
                        <a:t>대추</a:t>
                      </a:r>
                      <a:endParaRPr lang="ko-KR" altLang="en-US" sz="12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상추</a:t>
                      </a:r>
                      <a:endParaRPr lang="ko-KR" altLang="en-US" sz="12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HY수평선M" pitchFamily="18" charset="-127"/>
                          <a:ea typeface="HY수평선M" pitchFamily="18" charset="-127"/>
                        </a:rPr>
                        <a:t>두부</a:t>
                      </a:r>
                      <a:endParaRPr lang="ko-KR" altLang="en-US" sz="12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색이진한과일</a:t>
                      </a:r>
                      <a:endParaRPr lang="ko-KR" altLang="en-US" sz="10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푸른야채</a:t>
                      </a:r>
                      <a:endParaRPr lang="ko-KR" altLang="en-US" sz="12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pic>
        <p:nvPicPr>
          <p:cNvPr id="31756" name="Picture 12" descr="http://tv01.search.naver.net/ugc?t=470x180&amp;q=http://cafefiles.naver.net/20140709_179/tjswn2080_14048949103040naYo_JPEG/%C4%AE%B7%FD%C0%CC%B8%B9%C0%BA%C0%BD%BD%C4%2C%B0%AD%B3%B2%C6%DB%BD%BA%B3%CE%C6%AE%B7%B9%C0%CC%B4%D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9120" y="7452320"/>
            <a:ext cx="792087" cy="576064"/>
          </a:xfrm>
          <a:prstGeom prst="rect">
            <a:avLst/>
          </a:prstGeom>
          <a:noFill/>
        </p:spPr>
      </p:pic>
      <p:pic>
        <p:nvPicPr>
          <p:cNvPr id="31758" name="Picture 14" descr="http://tv02.search.naver.net/ugc?t=470x180&amp;q=http://blogfiles.naver.net/20130410_97/pjh7980_1365561329844h3hKJ_JPEG/vdfgdf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5225" y="7452320"/>
            <a:ext cx="792088" cy="576064"/>
          </a:xfrm>
          <a:prstGeom prst="rect">
            <a:avLst/>
          </a:prstGeom>
          <a:noFill/>
        </p:spPr>
      </p:pic>
      <p:pic>
        <p:nvPicPr>
          <p:cNvPr id="31766" name="Picture 22" descr="http://tv02.search.naver.net/ugc?t=470x180&amp;q=http://blogfiles.naver.net/20140521_225/lee_d_m_1400669312636AXjWJ_JPEG/%BE%E7%C6%C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9120" y="6300192"/>
            <a:ext cx="793688" cy="576064"/>
          </a:xfrm>
          <a:prstGeom prst="rect">
            <a:avLst/>
          </a:prstGeom>
          <a:noFill/>
        </p:spPr>
      </p:pic>
      <p:pic>
        <p:nvPicPr>
          <p:cNvPr id="31768" name="Picture 24" descr="http://tv02.search.naver.net/ugc?t=470x180&amp;q=http://blogfiles.naver.net/20121225_83/partyyeon2_13564469508084ROmK_JPEG/%B0%DC%BF%EF%BF%A1_%B8%D4%B4%C2_%C0%BD%BD%C4_%B4%C4%C0%BA_%C8%A3%B9%DA%C0%C7_%C8%BF%B4%C9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45224" y="6300192"/>
            <a:ext cx="768085" cy="576064"/>
          </a:xfrm>
          <a:prstGeom prst="rect">
            <a:avLst/>
          </a:prstGeom>
          <a:noFill/>
        </p:spPr>
      </p:pic>
      <p:pic>
        <p:nvPicPr>
          <p:cNvPr id="31770" name="Picture 26" descr="http://tv01.search.naver.net/ugc?t=470x180&amp;q=http://blogfiles.naver.net/20140826_259/adomoper1130_14090312403251Q8ct_JPEG/%BF%C0%B7%BB%C1%F6_2014082614333045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2696" y="7452320"/>
            <a:ext cx="792088" cy="576064"/>
          </a:xfrm>
          <a:prstGeom prst="rect">
            <a:avLst/>
          </a:prstGeom>
          <a:noFill/>
        </p:spPr>
      </p:pic>
      <p:pic>
        <p:nvPicPr>
          <p:cNvPr id="31774" name="Picture 30" descr="http://tv01.search.naver.net/ugc?t=470x180&amp;q=http://blogfiles.naver.net/data6/2005/4/18/203/%BB%F3%C3%DF%B0%D1%C0%FD%C0%CC1-shriy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36912" y="7452320"/>
            <a:ext cx="767285" cy="576064"/>
          </a:xfrm>
          <a:prstGeom prst="rect">
            <a:avLst/>
          </a:prstGeom>
          <a:noFill/>
        </p:spPr>
      </p:pic>
      <p:pic>
        <p:nvPicPr>
          <p:cNvPr id="31778" name="Picture 34" descr="http://tv01.search.naver.net/ugc?t=470x180&amp;q=http://cafefiles.naver.net/20140725_255/rohtax_1406249493871oPdo2_JPEG/mugc-12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73016" y="6300192"/>
            <a:ext cx="768085" cy="576064"/>
          </a:xfrm>
          <a:prstGeom prst="rect">
            <a:avLst/>
          </a:prstGeom>
          <a:noFill/>
        </p:spPr>
      </p:pic>
      <p:pic>
        <p:nvPicPr>
          <p:cNvPr id="31780" name="Picture 36" descr="http://tv01.search.naver.net/ugc?t=470x180&amp;q=http://blogfiles.naver.net/20140910_156/periopo_1410316641816wlwRK_JPEG/%B9%D9%B3%AA%B3%AA_2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36912" y="6300192"/>
            <a:ext cx="792088" cy="576064"/>
          </a:xfrm>
          <a:prstGeom prst="rect">
            <a:avLst/>
          </a:prstGeom>
          <a:noFill/>
        </p:spPr>
      </p:pic>
      <p:pic>
        <p:nvPicPr>
          <p:cNvPr id="31782" name="Picture 38" descr="http://tv01.search.naver.net/ugc?t=470x180&amp;q=http://cafefiles.naver.net/20130727_189/kkam1404_1374923104360HRh10_JPEG/B0A8C0DA0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92696" y="6300192"/>
            <a:ext cx="764885" cy="576064"/>
          </a:xfrm>
          <a:prstGeom prst="rect">
            <a:avLst/>
          </a:prstGeom>
          <a:noFill/>
        </p:spPr>
      </p:pic>
      <p:pic>
        <p:nvPicPr>
          <p:cNvPr id="31784" name="Picture 40" descr="http://tv02.search.naver.net/ugc?t=470x180&amp;q=http://dbscthumb.phinf.naver.net/2765_000_1/20131014152506377_UMTM7WG2P.jpg/324783.jpg?type=m4500_4500_fst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28800" y="6300192"/>
            <a:ext cx="828092" cy="576064"/>
          </a:xfrm>
          <a:prstGeom prst="rect">
            <a:avLst/>
          </a:prstGeom>
          <a:noFill/>
        </p:spPr>
      </p:pic>
      <p:pic>
        <p:nvPicPr>
          <p:cNvPr id="31786" name="Picture 42" descr="http://tv02.search.naver.net/ugc?t=470x180&amp;q=http://dbscthumb.phinf.naver.net/2765_000_1/20131014060325353_FRKGYRXHD.jpg/243779.jpg?type=m4500_4500_fst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28800" y="7452320"/>
            <a:ext cx="792088" cy="576064"/>
          </a:xfrm>
          <a:prstGeom prst="rect">
            <a:avLst/>
          </a:prstGeom>
          <a:noFill/>
        </p:spPr>
      </p:pic>
      <p:pic>
        <p:nvPicPr>
          <p:cNvPr id="31788" name="Picture 44" descr="http://tv01.search.naver.net/ugc?t=470x180&amp;q=http://cafefiles.naver.net/20131203_115/hamsoccer_1386033730883IMB4U_JPEG/%B5%CE%BA%CE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73016" y="7452320"/>
            <a:ext cx="768085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822</Words>
  <Application>Microsoft Office PowerPoint</Application>
  <PresentationFormat>화면 슬라이드 쇼(4:3)</PresentationFormat>
  <Paragraphs>148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사용자</dc:creator>
  <cp:lastModifiedBy>user</cp:lastModifiedBy>
  <cp:revision>53</cp:revision>
  <dcterms:created xsi:type="dcterms:W3CDTF">2014-04-10T04:14:37Z</dcterms:created>
  <dcterms:modified xsi:type="dcterms:W3CDTF">2014-09-11T22:55:17Z</dcterms:modified>
</cp:coreProperties>
</file>